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7" r:id="rId3"/>
    <p:sldId id="256" r:id="rId4"/>
    <p:sldId id="261" r:id="rId5"/>
    <p:sldId id="263" r:id="rId6"/>
    <p:sldId id="262" r:id="rId7"/>
    <p:sldId id="264" r:id="rId8"/>
    <p:sldId id="265" r:id="rId9"/>
    <p:sldId id="266" r:id="rId10"/>
    <p:sldId id="269" r:id="rId11"/>
    <p:sldId id="271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F3B9-7B0A-447E-B2CB-03AF8609A555}" type="datetimeFigureOut">
              <a:rPr lang="en-US" smtClean="0"/>
              <a:pPr/>
              <a:t>5/14/2010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758D-C5B4-48EE-8AB7-CB0041AFE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F3B9-7B0A-447E-B2CB-03AF8609A555}" type="datetimeFigureOut">
              <a:rPr lang="en-US" smtClean="0"/>
              <a:pPr/>
              <a:t>5/14/2010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758D-C5B4-48EE-8AB7-CB0041AFE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F3B9-7B0A-447E-B2CB-03AF8609A555}" type="datetimeFigureOut">
              <a:rPr lang="en-US" smtClean="0"/>
              <a:pPr/>
              <a:t>5/14/2010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758D-C5B4-48EE-8AB7-CB0041AFE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F3B9-7B0A-447E-B2CB-03AF8609A555}" type="datetimeFigureOut">
              <a:rPr lang="en-US" smtClean="0"/>
              <a:pPr/>
              <a:t>5/14/2010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758D-C5B4-48EE-8AB7-CB0041AFE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F3B9-7B0A-447E-B2CB-03AF8609A555}" type="datetimeFigureOut">
              <a:rPr lang="en-US" smtClean="0"/>
              <a:pPr/>
              <a:t>5/14/2010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758D-C5B4-48EE-8AB7-CB0041AFE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F3B9-7B0A-447E-B2CB-03AF8609A555}" type="datetimeFigureOut">
              <a:rPr lang="en-US" smtClean="0"/>
              <a:pPr/>
              <a:t>5/14/2010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758D-C5B4-48EE-8AB7-CB0041AFE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F3B9-7B0A-447E-B2CB-03AF8609A555}" type="datetimeFigureOut">
              <a:rPr lang="en-US" smtClean="0"/>
              <a:pPr/>
              <a:t>5/14/2010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758D-C5B4-48EE-8AB7-CB0041AFE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F3B9-7B0A-447E-B2CB-03AF8609A555}" type="datetimeFigureOut">
              <a:rPr lang="en-US" smtClean="0"/>
              <a:pPr/>
              <a:t>5/14/2010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758D-C5B4-48EE-8AB7-CB0041AFE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F3B9-7B0A-447E-B2CB-03AF8609A555}" type="datetimeFigureOut">
              <a:rPr lang="en-US" smtClean="0"/>
              <a:pPr/>
              <a:t>5/14/2010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758D-C5B4-48EE-8AB7-CB0041AFE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F3B9-7B0A-447E-B2CB-03AF8609A555}" type="datetimeFigureOut">
              <a:rPr lang="en-US" smtClean="0"/>
              <a:pPr/>
              <a:t>5/14/2010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758D-C5B4-48EE-8AB7-CB0041AFE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F3B9-7B0A-447E-B2CB-03AF8609A555}" type="datetimeFigureOut">
              <a:rPr lang="en-US" smtClean="0"/>
              <a:pPr/>
              <a:t>5/14/2010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758D-C5B4-48EE-8AB7-CB0041AFE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5F3B9-7B0A-447E-B2CB-03AF8609A555}" type="datetimeFigureOut">
              <a:rPr lang="en-US" smtClean="0"/>
              <a:pPr/>
              <a:t>5/14/2010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E758D-C5B4-48EE-8AB7-CB0041AFE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imgres?imgurl=http://beaut.ie/blog/wp-content/uploads/2009/05/eyes.jpg&amp;imgrefurl=http://beaut.ie/blog/%3Fp%3D11087&amp;usg=__IOFnWBYXYt2vE2zAQ0oKJsCQEM4=&amp;h=305&amp;w=460&amp;sz=126&amp;hl=en&amp;start=39&amp;um=1&amp;itbs=1&amp;tbnid=9Gir_CILcnEO7M:&amp;tbnh=85&amp;tbnw=128&amp;prev=/images%3Fq%3Deyes%26start%3D20%26um%3D1%26hl%3Den%26sa%3DN%26rlz%3D1T4ADBS_enES298ES298%26ndsp%3D20%26tbs%3Disch:1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imgres?imgurl=http://tulane.edu/alumni/club/images/baseball_2.jpg&amp;imgrefurl=http://tulane.edu/alumni/club/houston-club.cfm&amp;usg=__0-nJ3rumtQ8d0SgtBPPtTFwjGgE=&amp;h=301&amp;w=300&amp;sz=14&amp;hl=en&amp;start=2&amp;itbs=1&amp;tbnid=vPtMrajPSHIR6M:&amp;tbnh=116&amp;tbnw=116&amp;prev=/images?q=Baseball&amp;hl=en&amp;gbv=2&amp;tbs=isch: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imgres?imgurl=http://tulane.edu/alumni/club/images/baseball_2.jpg&amp;imgrefurl=http://tulane.edu/alumni/club/houston-club.cfm&amp;usg=__0-nJ3rumtQ8d0SgtBPPtTFwjGgE=&amp;h=301&amp;w=300&amp;sz=14&amp;hl=en&amp;start=2&amp;itbs=1&amp;tbnid=vPtMrajPSHIR6M:&amp;tbnh=116&amp;tbnw=116&amp;prev=/images?q=Baseball&amp;hl=en&amp;gbv=2&amp;tbs=isch: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5.jpeg"/><Relationship Id="rId7" Type="http://schemas.openxmlformats.org/officeDocument/2006/relationships/image" Target="../media/image6.png"/><Relationship Id="rId2" Type="http://schemas.openxmlformats.org/officeDocument/2006/relationships/hyperlink" Target="http://images.google.com/imgres?imgurl=http://www.mdaillustration.com/Images/Med_Brain_big_%20(9).jpg&amp;imgrefurl=http://www.mdaillustration.com/brain.html&amp;usg=__I91nddUu4Tzba97br4WMBPxqS-k=&amp;h=500&amp;w=500&amp;sz=65&amp;hl=en&amp;start=17&amp;um=1&amp;itbs=1&amp;tbnid=rILtxZJuX76NlM:&amp;tbnh=130&amp;tbnw=130&amp;prev=/images?q=top+view+of+the+brain&amp;um=1&amp;hl=en&amp;rlz=1T4ADBS_enES298ES298&amp;tbs=isch: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://www.google.com/imgres?imgurl=http://tulane.edu/alumni/club/images/baseball_2.jpg&amp;imgrefurl=http://tulane.edu/alumni/club/houston-club.cfm&amp;usg=__0-nJ3rumtQ8d0SgtBPPtTFwjGgE=&amp;h=301&amp;w=300&amp;sz=14&amp;hl=en&amp;start=2&amp;itbs=1&amp;tbnid=vPtMrajPSHIR6M:&amp;tbnh=116&amp;tbnw=116&amp;prev=/images?q=Baseball&amp;hl=en&amp;gbv=2&amp;tbs=isch:1" TargetMode="External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6.png"/><Relationship Id="rId2" Type="http://schemas.openxmlformats.org/officeDocument/2006/relationships/hyperlink" Target="http://images.google.com/imgres?imgurl=http://www.mdaillustration.com/Images/Med_Brain_big_%20(9).jpg&amp;imgrefurl=http://www.mdaillustration.com/brain.html&amp;usg=__I91nddUu4Tzba97br4WMBPxqS-k=&amp;h=500&amp;w=500&amp;sz=65&amp;hl=en&amp;start=17&amp;um=1&amp;itbs=1&amp;tbnid=rILtxZJuX76NlM:&amp;tbnh=130&amp;tbnw=130&amp;prev=/images?q=top+view+of+the+brain&amp;um=1&amp;hl=en&amp;rlz=1T4ADBS_enES298ES298&amp;tbs=isch: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://www.google.com/imgres?imgurl=http://tulane.edu/alumni/club/images/baseball_2.jpg&amp;imgrefurl=http://tulane.edu/alumni/club/houston-club.cfm&amp;usg=__0-nJ3rumtQ8d0SgtBPPtTFwjGgE=&amp;h=301&amp;w=300&amp;sz=14&amp;hl=en&amp;start=2&amp;itbs=1&amp;tbnid=vPtMrajPSHIR6M:&amp;tbnh=116&amp;tbnw=116&amp;prev=/images?q=Baseball&amp;hl=en&amp;gbv=2&amp;tbs=isch: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imgres?imgurl=http://www.mdaillustration.com/Images/Med_Brain_big_%2520(9).jpg&amp;imgrefurl=http://www.mdaillustration.com/brain.html&amp;usg=__I91nddUu4Tzba97br4WMBPxqS-k=&amp;h=500&amp;w=500&amp;sz=69&amp;hl=en&amp;start=52&amp;um=1&amp;itbs=1&amp;tbnid=wdBXyk6pEzTKhM:&amp;tbnh=130&amp;tbnw=130&amp;prev=/images%3Fq%3Dtop%2Bview%2Bof%2Bthe%2Bbrain%26start%3D40%26um%3D1%26hl%3Den%26sa%3DN%26rlz%3D1T4ADBS_enES298ES298%26ndsp%3D20%26tbs%3Disch: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3.jpeg"/><Relationship Id="rId4" Type="http://schemas.openxmlformats.org/officeDocument/2006/relationships/hyperlink" Target="http://www.google.com/imgres?imgurl=http://tulane.edu/alumni/club/images/baseball_2.jpg&amp;imgrefurl=http://tulane.edu/alumni/club/houston-club.cfm&amp;usg=__0-nJ3rumtQ8d0SgtBPPtTFwjGgE=&amp;h=301&amp;w=300&amp;sz=14&amp;hl=en&amp;start=2&amp;itbs=1&amp;tbnid=vPtMrajPSHIR6M:&amp;tbnh=116&amp;tbnw=116&amp;prev=/images?q=Baseball&amp;hl=en&amp;gbv=2&amp;tbs=isch:1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hyperlink" Target="http://www.google.com/imgres?imgurl=http://tulane.edu/alumni/club/images/baseball_2.jpg&amp;imgrefurl=http://tulane.edu/alumni/club/houston-club.cfm&amp;usg=__0-nJ3rumtQ8d0SgtBPPtTFwjGgE=&amp;h=301&amp;w=300&amp;sz=14&amp;hl=en&amp;start=2&amp;itbs=1&amp;tbnid=vPtMrajPSHIR6M:&amp;tbnh=116&amp;tbnw=116&amp;prev=/images?q=Baseball&amp;hl=en&amp;gbv=2&amp;tbs=isch:1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</a:t>
            </a:r>
            <a:r>
              <a:rPr lang="en-US" b="1" dirty="0" err="1" smtClean="0"/>
              <a:t>Stereopsis</a:t>
            </a:r>
            <a:r>
              <a:rPr lang="en-US" b="1" dirty="0" smtClean="0"/>
              <a:t>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The process in visual perception that leads to the sensation of depth due to the slightly different perspectives that our two eyes have of the world.</a:t>
            </a:r>
            <a:endParaRPr lang="en-US" dirty="0"/>
          </a:p>
          <a:p>
            <a:pPr algn="ctr">
              <a:buNone/>
            </a:pPr>
            <a:r>
              <a:rPr lang="en-US" b="1" dirty="0" smtClean="0"/>
              <a:t>“Binocular Disparity”</a:t>
            </a:r>
          </a:p>
        </p:txBody>
      </p:sp>
      <p:pic>
        <p:nvPicPr>
          <p:cNvPr id="27650" name="Picture 2" descr="http://t3.gstatic.com/images?q=tbn:9Gir_CILcnEO7M:http://beaut.ie/blog/wp-content/uploads/2009/05/ey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724400"/>
            <a:ext cx="3733800" cy="1905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934200" y="4800600"/>
            <a:ext cx="198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Based on the separation of our eyes by other facial features </a:t>
            </a:r>
            <a:endParaRPr lang="en-US" sz="20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419600" y="5105400"/>
            <a:ext cx="2438400" cy="5334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304800"/>
            <a:ext cx="6172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/>
              <a:t>What Happens with </a:t>
            </a:r>
            <a:r>
              <a:rPr lang="en-US" sz="3400" dirty="0" err="1" smtClean="0"/>
              <a:t>Amblyopia</a:t>
            </a:r>
            <a:r>
              <a:rPr lang="en-US" sz="3400" dirty="0" smtClean="0"/>
              <a:t>?</a:t>
            </a:r>
            <a:endParaRPr lang="en-US" sz="34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496973"/>
            <a:ext cx="43434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600" dirty="0" smtClean="0"/>
              <a:t>Developmental disorder that degrades spatial vision and </a:t>
            </a:r>
            <a:r>
              <a:rPr lang="en-US" sz="2600" dirty="0" err="1" smtClean="0"/>
              <a:t>stereopsis</a:t>
            </a:r>
            <a:endParaRPr lang="en-US" sz="2600" dirty="0" smtClean="0"/>
          </a:p>
          <a:p>
            <a:pPr>
              <a:buFont typeface="Arial" pitchFamily="34" charset="0"/>
              <a:buChar char="•"/>
            </a:pPr>
            <a:endParaRPr lang="en-US" sz="2600" dirty="0" smtClean="0"/>
          </a:p>
          <a:p>
            <a:pPr>
              <a:buFont typeface="Arial" pitchFamily="34" charset="0"/>
              <a:buChar char="•"/>
            </a:pPr>
            <a:r>
              <a:rPr lang="en-US" sz="2600" dirty="0" smtClean="0"/>
              <a:t>Lacking </a:t>
            </a:r>
            <a:r>
              <a:rPr lang="en-US" sz="2600" dirty="0" smtClean="0"/>
              <a:t>transmission of the visual image from the retina to the brain</a:t>
            </a:r>
          </a:p>
          <a:p>
            <a:endParaRPr lang="en-US" sz="2600" dirty="0" smtClean="0"/>
          </a:p>
          <a:p>
            <a:pPr>
              <a:buFont typeface="Arial" pitchFamily="34" charset="0"/>
              <a:buChar char="•"/>
            </a:pPr>
            <a:r>
              <a:rPr lang="en-US" sz="2600" dirty="0" smtClean="0"/>
              <a:t>Commonly </a:t>
            </a:r>
            <a:r>
              <a:rPr lang="en-US" sz="2600" dirty="0" smtClean="0"/>
              <a:t>known as “Lazy-eye”</a:t>
            </a:r>
          </a:p>
          <a:p>
            <a:endParaRPr lang="en-US" dirty="0"/>
          </a:p>
        </p:txBody>
      </p:sp>
      <p:pic>
        <p:nvPicPr>
          <p:cNvPr id="4" name="Picture 2" descr="http://img.webmd.com/dtmcms/live/webmd/consumer_assets/site_images/media/medical/hw/h9991401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0" y="1066800"/>
            <a:ext cx="4381500" cy="5715000"/>
          </a:xfrm>
          <a:prstGeom prst="rect">
            <a:avLst/>
          </a:prstGeom>
          <a:noFill/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657600" y="228600"/>
            <a:ext cx="47244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When judging the depth of a baseball…</a:t>
            </a:r>
            <a:endParaRPr lang="en-US" sz="2800" b="1" dirty="0"/>
          </a:p>
        </p:txBody>
      </p:sp>
      <p:sp>
        <p:nvSpPr>
          <p:cNvPr id="9" name="Oval 8"/>
          <p:cNvSpPr/>
          <p:nvPr/>
        </p:nvSpPr>
        <p:spPr>
          <a:xfrm>
            <a:off x="6172200" y="365760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http://t0.gstatic.com/images?q=tbn:vPtMrajPSHIR6M:http://tulane.edu/alumni/club/images/baseball_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124200"/>
            <a:ext cx="342901" cy="342901"/>
          </a:xfrm>
          <a:prstGeom prst="rect">
            <a:avLst/>
          </a:prstGeom>
          <a:noFill/>
        </p:spPr>
      </p:pic>
      <p:pic>
        <p:nvPicPr>
          <p:cNvPr id="11" name="Picture 2" descr="http://t0.gstatic.com/images?q=tbn:vPtMrajPSHIR6M:http://tulane.edu/alumni/club/images/baseball_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124200"/>
            <a:ext cx="342901" cy="342901"/>
          </a:xfrm>
          <a:prstGeom prst="rect">
            <a:avLst/>
          </a:prstGeom>
          <a:noFill/>
        </p:spPr>
      </p:pic>
      <p:sp>
        <p:nvSpPr>
          <p:cNvPr id="12" name="Oval 11"/>
          <p:cNvSpPr/>
          <p:nvPr/>
        </p:nvSpPr>
        <p:spPr>
          <a:xfrm>
            <a:off x="5410200" y="13716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086600" y="12954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http://t0.gstatic.com/images?q=tbn:vPtMrajPSHIR6M:http://tulane.edu/alumni/club/images/baseball_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485899"/>
            <a:ext cx="342901" cy="342901"/>
          </a:xfrm>
          <a:prstGeom prst="rect">
            <a:avLst/>
          </a:prstGeom>
          <a:noFill/>
        </p:spPr>
      </p:pic>
      <p:pic>
        <p:nvPicPr>
          <p:cNvPr id="15" name="Picture 2" descr="http://t0.gstatic.com/images?q=tbn:vPtMrajPSHIR6M:http://tulane.edu/alumni/club/images/baseball_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1447800"/>
            <a:ext cx="342901" cy="342901"/>
          </a:xfrm>
          <a:prstGeom prst="rect">
            <a:avLst/>
          </a:prstGeom>
          <a:noFill/>
        </p:spPr>
      </p:pic>
      <p:grpSp>
        <p:nvGrpSpPr>
          <p:cNvPr id="3" name="Group 34"/>
          <p:cNvGrpSpPr/>
          <p:nvPr/>
        </p:nvGrpSpPr>
        <p:grpSpPr>
          <a:xfrm>
            <a:off x="6705600" y="1828800"/>
            <a:ext cx="647700" cy="1828800"/>
            <a:chOff x="6705600" y="1828800"/>
            <a:chExt cx="647700" cy="1828800"/>
          </a:xfrm>
        </p:grpSpPr>
        <p:cxnSp>
          <p:nvCxnSpPr>
            <p:cNvPr id="27" name="Straight Connector 26"/>
            <p:cNvCxnSpPr>
              <a:stCxn id="13" idx="4"/>
            </p:cNvCxnSpPr>
            <p:nvPr/>
          </p:nvCxnSpPr>
          <p:spPr>
            <a:xfrm rot="5400000">
              <a:off x="6229350" y="2457450"/>
              <a:ext cx="1752600" cy="4953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705600" y="3505200"/>
              <a:ext cx="304800" cy="1524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3276600" y="25146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Retinal input only from one eye.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33800" y="16002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Retinal inputs</a:t>
            </a:r>
            <a:endParaRPr lang="en-US" sz="16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162800" y="3810000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Binocular neuron</a:t>
            </a:r>
            <a:endParaRPr lang="en-US" sz="1600" b="1" dirty="0"/>
          </a:p>
        </p:txBody>
      </p:sp>
      <p:grpSp>
        <p:nvGrpSpPr>
          <p:cNvPr id="4" name="Group 39"/>
          <p:cNvGrpSpPr/>
          <p:nvPr/>
        </p:nvGrpSpPr>
        <p:grpSpPr>
          <a:xfrm>
            <a:off x="6400800" y="4572000"/>
            <a:ext cx="3048000" cy="2105025"/>
            <a:chOff x="6337300" y="4572000"/>
            <a:chExt cx="3034632" cy="2105025"/>
          </a:xfrm>
        </p:grpSpPr>
        <p:pic>
          <p:nvPicPr>
            <p:cNvPr id="1028" name="Picture 4" descr="http://www.culham.ac.uk/sg/cheshire/images/bubble_thought_l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800000">
              <a:off x="6337300" y="4572000"/>
              <a:ext cx="2806700" cy="2105025"/>
            </a:xfrm>
            <a:prstGeom prst="rect">
              <a:avLst/>
            </a:prstGeom>
            <a:noFill/>
          </p:spPr>
        </p:pic>
        <p:sp>
          <p:nvSpPr>
            <p:cNvPr id="39" name="TextBox 38"/>
            <p:cNvSpPr txBox="1"/>
            <p:nvPr/>
          </p:nvSpPr>
          <p:spPr>
            <a:xfrm>
              <a:off x="6628731" y="5410200"/>
              <a:ext cx="274320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Cannot determine </a:t>
              </a:r>
            </a:p>
            <a:p>
              <a:r>
                <a:rPr lang="en-US" sz="2200" dirty="0" smtClean="0"/>
                <a:t>b</a:t>
              </a:r>
              <a:r>
                <a:rPr lang="en-US" sz="2200" dirty="0" smtClean="0"/>
                <a:t>inocular disparity   </a:t>
              </a:r>
              <a:endParaRPr lang="en-US" sz="2200" dirty="0"/>
            </a:p>
          </p:txBody>
        </p:sp>
      </p:grp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52400"/>
            <a:ext cx="218284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228600" y="3810000"/>
            <a:ext cx="2590800" cy="7620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057400" y="4040188"/>
            <a:ext cx="3276600" cy="150812"/>
          </a:xfrm>
          <a:prstGeom prst="straightConnector1">
            <a:avLst/>
          </a:prstGeom>
          <a:ln w="444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" descr="http://t0.gstatic.com/images?q=tbn:vPtMrajPSHIR6M:http://tulane.edu/alumni/club/images/baseball_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962400"/>
            <a:ext cx="342901" cy="342901"/>
          </a:xfrm>
          <a:prstGeom prst="rect">
            <a:avLst/>
          </a:prstGeom>
          <a:noFill/>
        </p:spPr>
      </p:pic>
      <p:pic>
        <p:nvPicPr>
          <p:cNvPr id="31" name="Picture 2" descr="http://t0.gstatic.com/images?q=tbn:vPtMrajPSHIR6M:http://tulane.edu/alumni/club/images/baseball_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962400"/>
            <a:ext cx="342901" cy="342901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1066800" y="4953000"/>
            <a:ext cx="3886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No depth perception from </a:t>
            </a:r>
            <a:r>
              <a:rPr lang="en-US" sz="2000" dirty="0" err="1" smtClean="0"/>
              <a:t>stereopsis</a:t>
            </a:r>
            <a:r>
              <a:rPr lang="en-US" sz="2000" dirty="0" smtClean="0"/>
              <a:t>…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Must rely on monocular cues to perceive depth!</a:t>
            </a: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69195E-6 L -0.08541 0.38576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1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2" grpId="0"/>
      <p:bldP spid="37" grpId="0"/>
      <p:bldP spid="38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Monocular Depth Perception </a:t>
            </a:r>
            <a:endParaRPr lang="en-US" dirty="0"/>
          </a:p>
        </p:txBody>
      </p:sp>
      <p:pic>
        <p:nvPicPr>
          <p:cNvPr id="35842" name="Picture 2" descr="http://www.cns.nyu.edu/~david/courses/perception/lecturenotes/depth/depth-slides/Slide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3733800" cy="2800351"/>
          </a:xfrm>
          <a:prstGeom prst="rect">
            <a:avLst/>
          </a:prstGeom>
          <a:noFill/>
        </p:spPr>
      </p:pic>
      <p:pic>
        <p:nvPicPr>
          <p:cNvPr id="35844" name="Picture 4" descr="http://www.cns.nyu.edu/~david/courses/perception/lecturenotes/depth/depth-slides/Slide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962400"/>
            <a:ext cx="3403600" cy="2552701"/>
          </a:xfrm>
          <a:prstGeom prst="rect">
            <a:avLst/>
          </a:prstGeom>
          <a:noFill/>
        </p:spPr>
      </p:pic>
      <p:pic>
        <p:nvPicPr>
          <p:cNvPr id="35846" name="Picture 6" descr="http://www.cns.nyu.edu/~david/courses/perception/lecturenotes/depth/depth-slides/Slide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524000"/>
            <a:ext cx="3403599" cy="2552699"/>
          </a:xfrm>
          <a:prstGeom prst="rect">
            <a:avLst/>
          </a:prstGeom>
          <a:noFill/>
        </p:spPr>
      </p:pic>
      <p:pic>
        <p:nvPicPr>
          <p:cNvPr id="35848" name="Picture 8" descr="http://www.cns.nyu.edu/~david/courses/perception/lecturenotes/depth/depth-slides/Slide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2999" y="4000499"/>
            <a:ext cx="3810001" cy="2857501"/>
          </a:xfrm>
          <a:prstGeom prst="rect">
            <a:avLst/>
          </a:prstGeom>
          <a:noFill/>
        </p:spPr>
      </p:pic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technobrains.com/wp-content/uploads/2009/04/bub_iph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70000"/>
            <a:ext cx="8039100" cy="5359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62200" y="80427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/>
              <a:t>Depth Perception with Stereo Vision </a:t>
            </a:r>
            <a:endParaRPr lang="en-US" sz="3400" b="1" dirty="0"/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t0.gstatic.com/images?q=tbn:vPtMrajPSHIR6M:http://tulane.edu/alumni/club/images/baseball_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81000"/>
            <a:ext cx="1104900" cy="1104901"/>
          </a:xfrm>
          <a:prstGeom prst="rect">
            <a:avLst/>
          </a:prstGeom>
          <a:noFill/>
        </p:spPr>
      </p:pic>
      <p:grpSp>
        <p:nvGrpSpPr>
          <p:cNvPr id="22" name="Group 21"/>
          <p:cNvGrpSpPr/>
          <p:nvPr/>
        </p:nvGrpSpPr>
        <p:grpSpPr>
          <a:xfrm>
            <a:off x="2362200" y="4267200"/>
            <a:ext cx="1371600" cy="1409700"/>
            <a:chOff x="2286000" y="4267200"/>
            <a:chExt cx="1371600" cy="1409700"/>
          </a:xfrm>
        </p:grpSpPr>
        <p:grpSp>
          <p:nvGrpSpPr>
            <p:cNvPr id="7" name="Group 6"/>
            <p:cNvGrpSpPr/>
            <p:nvPr/>
          </p:nvGrpSpPr>
          <p:grpSpPr>
            <a:xfrm>
              <a:off x="2286000" y="4267200"/>
              <a:ext cx="1371600" cy="1371600"/>
              <a:chOff x="1981200" y="3581400"/>
              <a:chExt cx="1371600" cy="137160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1981200" y="3581400"/>
                <a:ext cx="1371600" cy="1371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2362200" y="3581400"/>
                <a:ext cx="6096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514600" y="3581400"/>
                <a:ext cx="304800" cy="762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62200" y="5257800"/>
              <a:ext cx="1190625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Group 22"/>
          <p:cNvGrpSpPr/>
          <p:nvPr/>
        </p:nvGrpSpPr>
        <p:grpSpPr>
          <a:xfrm>
            <a:off x="5257800" y="4267200"/>
            <a:ext cx="1371600" cy="1409700"/>
            <a:chOff x="5334000" y="4267200"/>
            <a:chExt cx="1371600" cy="1409700"/>
          </a:xfrm>
        </p:grpSpPr>
        <p:grpSp>
          <p:nvGrpSpPr>
            <p:cNvPr id="8" name="Group 7"/>
            <p:cNvGrpSpPr/>
            <p:nvPr/>
          </p:nvGrpSpPr>
          <p:grpSpPr>
            <a:xfrm>
              <a:off x="5334000" y="4267200"/>
              <a:ext cx="1371600" cy="1371600"/>
              <a:chOff x="1981200" y="3581400"/>
              <a:chExt cx="1371600" cy="137160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1981200" y="3581400"/>
                <a:ext cx="1371600" cy="1371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362200" y="3581400"/>
                <a:ext cx="6096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514600" y="3581400"/>
                <a:ext cx="304800" cy="762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126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10200" y="5257800"/>
              <a:ext cx="1190625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9" name="Straight Arrow Connector 28"/>
          <p:cNvCxnSpPr/>
          <p:nvPr/>
        </p:nvCxnSpPr>
        <p:spPr>
          <a:xfrm rot="5400000" flipH="1" flipV="1">
            <a:off x="5105400" y="56388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6200000" flipV="1">
            <a:off x="3352800" y="56388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038600" y="60960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Retinae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rot="5400000" flipH="1" flipV="1">
            <a:off x="2095500" y="1943100"/>
            <a:ext cx="32766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V="1">
            <a:off x="3543300" y="1866900"/>
            <a:ext cx="327660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562600" y="914400"/>
            <a:ext cx="3352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/>
              <a:t>Typical Binocular Stereo Vision</a:t>
            </a:r>
            <a:endParaRPr lang="en-US" sz="3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019800" y="22860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Batter must determine the location of the baseball in space…How do we do this?</a:t>
            </a:r>
            <a:endParaRPr lang="en-US" dirty="0"/>
          </a:p>
        </p:txBody>
      </p:sp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590800" y="152400"/>
            <a:ext cx="3962400" cy="6705600"/>
            <a:chOff x="2362200" y="152400"/>
            <a:chExt cx="3962400" cy="6781800"/>
          </a:xfrm>
        </p:grpSpPr>
        <p:pic>
          <p:nvPicPr>
            <p:cNvPr id="15362" name="Picture 2" descr="http://t1.gstatic.com/images?q=tbn:rILtxZJuX76NlM:http://www.mdaillustration.com/Images/Med_Brain_big_%2520(9)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62200" y="2971800"/>
              <a:ext cx="3962400" cy="3962400"/>
            </a:xfrm>
            <a:prstGeom prst="rect">
              <a:avLst/>
            </a:prstGeom>
            <a:noFill/>
          </p:spPr>
        </p:pic>
        <p:grpSp>
          <p:nvGrpSpPr>
            <p:cNvPr id="17" name="Group 16"/>
            <p:cNvGrpSpPr/>
            <p:nvPr/>
          </p:nvGrpSpPr>
          <p:grpSpPr>
            <a:xfrm>
              <a:off x="2971800" y="152400"/>
              <a:ext cx="2819400" cy="3200400"/>
              <a:chOff x="2362200" y="152400"/>
              <a:chExt cx="4267200" cy="5524500"/>
            </a:xfrm>
          </p:grpSpPr>
          <p:pic>
            <p:nvPicPr>
              <p:cNvPr id="11266" name="Picture 2" descr="http://t0.gstatic.com/images?q=tbn:vPtMrajPSHIR6M:http://tulane.edu/alumni/club/images/baseball_2.jpg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962400" y="152400"/>
                <a:ext cx="1104900" cy="1104901"/>
              </a:xfrm>
              <a:prstGeom prst="rect">
                <a:avLst/>
              </a:prstGeom>
              <a:noFill/>
            </p:spPr>
          </p:pic>
          <p:grpSp>
            <p:nvGrpSpPr>
              <p:cNvPr id="2" name="Group 21"/>
              <p:cNvGrpSpPr/>
              <p:nvPr/>
            </p:nvGrpSpPr>
            <p:grpSpPr>
              <a:xfrm>
                <a:off x="2362200" y="4267200"/>
                <a:ext cx="1371600" cy="1409700"/>
                <a:chOff x="2286000" y="4267200"/>
                <a:chExt cx="1371600" cy="1409700"/>
              </a:xfrm>
            </p:grpSpPr>
            <p:grpSp>
              <p:nvGrpSpPr>
                <p:cNvPr id="3" name="Group 6"/>
                <p:cNvGrpSpPr/>
                <p:nvPr/>
              </p:nvGrpSpPr>
              <p:grpSpPr>
                <a:xfrm>
                  <a:off x="2286000" y="4267200"/>
                  <a:ext cx="1371600" cy="1371600"/>
                  <a:chOff x="1981200" y="3581400"/>
                  <a:chExt cx="1371600" cy="1371600"/>
                </a:xfrm>
              </p:grpSpPr>
              <p:sp>
                <p:nvSpPr>
                  <p:cNvPr id="4" name="Oval 3"/>
                  <p:cNvSpPr/>
                  <p:nvPr/>
                </p:nvSpPr>
                <p:spPr>
                  <a:xfrm>
                    <a:off x="1981200" y="3581400"/>
                    <a:ext cx="1371600" cy="1371600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" name="Oval 4"/>
                  <p:cNvSpPr/>
                  <p:nvPr/>
                </p:nvSpPr>
                <p:spPr>
                  <a:xfrm>
                    <a:off x="2362200" y="3581400"/>
                    <a:ext cx="609600" cy="152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" name="Oval 5"/>
                  <p:cNvSpPr/>
                  <p:nvPr/>
                </p:nvSpPr>
                <p:spPr>
                  <a:xfrm>
                    <a:off x="2514600" y="3581400"/>
                    <a:ext cx="304800" cy="76200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11268" name="Picture 4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362200" y="5257800"/>
                  <a:ext cx="1190625" cy="4191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7" name="Group 22"/>
              <p:cNvGrpSpPr/>
              <p:nvPr/>
            </p:nvGrpSpPr>
            <p:grpSpPr>
              <a:xfrm>
                <a:off x="5257800" y="4267200"/>
                <a:ext cx="1371600" cy="1409700"/>
                <a:chOff x="5334000" y="4267200"/>
                <a:chExt cx="1371600" cy="1409700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5334000" y="4267200"/>
                  <a:ext cx="1371600" cy="1371600"/>
                  <a:chOff x="1981200" y="3581400"/>
                  <a:chExt cx="1371600" cy="1371600"/>
                </a:xfrm>
              </p:grpSpPr>
              <p:sp>
                <p:nvSpPr>
                  <p:cNvPr id="9" name="Oval 8"/>
                  <p:cNvSpPr/>
                  <p:nvPr/>
                </p:nvSpPr>
                <p:spPr>
                  <a:xfrm>
                    <a:off x="1981200" y="3581400"/>
                    <a:ext cx="1371600" cy="1371600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" name="Oval 9"/>
                  <p:cNvSpPr/>
                  <p:nvPr/>
                </p:nvSpPr>
                <p:spPr>
                  <a:xfrm>
                    <a:off x="2362200" y="3581400"/>
                    <a:ext cx="609600" cy="152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" name="Oval 10"/>
                  <p:cNvSpPr/>
                  <p:nvPr/>
                </p:nvSpPr>
                <p:spPr>
                  <a:xfrm>
                    <a:off x="2514600" y="3581400"/>
                    <a:ext cx="304800" cy="76200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11269" name="Picture 5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5410200" y="5257800"/>
                  <a:ext cx="1190625" cy="4191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1143000" y="2209800"/>
                <a:ext cx="4724400" cy="1828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6200000" flipV="1">
                <a:off x="3162301" y="2019300"/>
                <a:ext cx="4572000" cy="205739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799" y="104775"/>
            <a:ext cx="3281363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http://t0.gstatic.com/images?q=tbn:vPtMrajPSHIR6M:http://tulane.edu/alumni/club/images/baseball_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04800"/>
            <a:ext cx="342901" cy="342901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457200" y="838200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Photoreceptors in </a:t>
            </a:r>
            <a:r>
              <a:rPr lang="en-US" sz="2000" dirty="0" smtClean="0"/>
              <a:t>e</a:t>
            </a:r>
            <a:r>
              <a:rPr lang="en-US" sz="2000" dirty="0" smtClean="0"/>
              <a:t>ach eye perceive the image of the ball. </a:t>
            </a:r>
          </a:p>
        </p:txBody>
      </p:sp>
      <p:pic>
        <p:nvPicPr>
          <p:cNvPr id="3074" name="Picture 2" descr="http://images.clipartof.com/small/11937-Striking-Lightning-Bolt-Clipart-Illustratio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3200400"/>
            <a:ext cx="698063" cy="822325"/>
          </a:xfrm>
          <a:prstGeom prst="rect">
            <a:avLst/>
          </a:prstGeom>
          <a:noFill/>
        </p:spPr>
      </p:pic>
      <p:pic>
        <p:nvPicPr>
          <p:cNvPr id="3076" name="Picture 4" descr="http://images.clipartof.com/small/11937-Striking-Lightning-Bolt-Clipart-Illustratio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6200000">
            <a:off x="2649014" y="3218386"/>
            <a:ext cx="654050" cy="770478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6248400" y="4267200"/>
            <a:ext cx="289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The image falls on a certain portion of each retina where it is transformed into an electrical signal by retinal ganglion cells. </a:t>
            </a:r>
          </a:p>
          <a:p>
            <a:endParaRPr lang="en-US" dirty="0"/>
          </a:p>
        </p:txBody>
      </p:sp>
      <p:pic>
        <p:nvPicPr>
          <p:cNvPr id="23" name="Picture 2" descr="http://t0.gstatic.com/images?q=tbn:vPtMrajPSHIR6M:http://tulane.edu/alumni/club/images/baseball_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04800"/>
            <a:ext cx="342901" cy="342901"/>
          </a:xfrm>
          <a:prstGeom prst="rect">
            <a:avLst/>
          </a:prstGeom>
          <a:noFill/>
        </p:spPr>
      </p:pic>
    </p:spTree>
  </p:cSld>
  <p:clrMapOvr>
    <a:masterClrMapping/>
  </p:clrMapOvr>
  <p:transition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03515E-7 L -0.13542 0.385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1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4.79186E-6 L 0.13333 0.38853 " pathEditMode="relative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/>
          <p:nvPr/>
        </p:nvGrpSpPr>
        <p:grpSpPr>
          <a:xfrm>
            <a:off x="2590800" y="152400"/>
            <a:ext cx="3962400" cy="6705600"/>
            <a:chOff x="2362200" y="152400"/>
            <a:chExt cx="3962400" cy="6781800"/>
          </a:xfrm>
        </p:grpSpPr>
        <p:pic>
          <p:nvPicPr>
            <p:cNvPr id="15362" name="Picture 2" descr="http://t1.gstatic.com/images?q=tbn:rILtxZJuX76NlM:http://www.mdaillustration.com/Images/Med_Brain_big_%2520(9)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62200" y="2971800"/>
              <a:ext cx="3962400" cy="3962400"/>
            </a:xfrm>
            <a:prstGeom prst="rect">
              <a:avLst/>
            </a:prstGeom>
            <a:noFill/>
          </p:spPr>
        </p:pic>
        <p:grpSp>
          <p:nvGrpSpPr>
            <p:cNvPr id="3" name="Group 16"/>
            <p:cNvGrpSpPr/>
            <p:nvPr/>
          </p:nvGrpSpPr>
          <p:grpSpPr>
            <a:xfrm>
              <a:off x="2971800" y="152400"/>
              <a:ext cx="2819400" cy="3200400"/>
              <a:chOff x="2362200" y="152400"/>
              <a:chExt cx="4267200" cy="5524500"/>
            </a:xfrm>
          </p:grpSpPr>
          <p:pic>
            <p:nvPicPr>
              <p:cNvPr id="11266" name="Picture 2" descr="http://t0.gstatic.com/images?q=tbn:vPtMrajPSHIR6M:http://tulane.edu/alumni/club/images/baseball_2.jpg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962400" y="152400"/>
                <a:ext cx="1104900" cy="1104901"/>
              </a:xfrm>
              <a:prstGeom prst="rect">
                <a:avLst/>
              </a:prstGeom>
              <a:noFill/>
            </p:spPr>
          </p:pic>
          <p:grpSp>
            <p:nvGrpSpPr>
              <p:cNvPr id="7" name="Group 21"/>
              <p:cNvGrpSpPr/>
              <p:nvPr/>
            </p:nvGrpSpPr>
            <p:grpSpPr>
              <a:xfrm>
                <a:off x="2362200" y="4267200"/>
                <a:ext cx="1371600" cy="1409700"/>
                <a:chOff x="2286000" y="4267200"/>
                <a:chExt cx="1371600" cy="1409700"/>
              </a:xfrm>
            </p:grpSpPr>
            <p:grpSp>
              <p:nvGrpSpPr>
                <p:cNvPr id="8" name="Group 6"/>
                <p:cNvGrpSpPr/>
                <p:nvPr/>
              </p:nvGrpSpPr>
              <p:grpSpPr>
                <a:xfrm>
                  <a:off x="2286000" y="4267200"/>
                  <a:ext cx="1371600" cy="1371600"/>
                  <a:chOff x="1981200" y="3581400"/>
                  <a:chExt cx="1371600" cy="1371600"/>
                </a:xfrm>
              </p:grpSpPr>
              <p:sp>
                <p:nvSpPr>
                  <p:cNvPr id="4" name="Oval 3"/>
                  <p:cNvSpPr/>
                  <p:nvPr/>
                </p:nvSpPr>
                <p:spPr>
                  <a:xfrm>
                    <a:off x="1981200" y="3581400"/>
                    <a:ext cx="1371600" cy="1371600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" name="Oval 4"/>
                  <p:cNvSpPr/>
                  <p:nvPr/>
                </p:nvSpPr>
                <p:spPr>
                  <a:xfrm>
                    <a:off x="2362200" y="3581400"/>
                    <a:ext cx="609600" cy="152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" name="Oval 5"/>
                  <p:cNvSpPr/>
                  <p:nvPr/>
                </p:nvSpPr>
                <p:spPr>
                  <a:xfrm>
                    <a:off x="2514600" y="3581400"/>
                    <a:ext cx="304800" cy="76200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11268" name="Picture 4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362200" y="5257800"/>
                  <a:ext cx="1190625" cy="4191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2" name="Group 22"/>
              <p:cNvGrpSpPr/>
              <p:nvPr/>
            </p:nvGrpSpPr>
            <p:grpSpPr>
              <a:xfrm>
                <a:off x="5257800" y="4267200"/>
                <a:ext cx="1371600" cy="1409700"/>
                <a:chOff x="5334000" y="4267200"/>
                <a:chExt cx="1371600" cy="1409700"/>
              </a:xfrm>
            </p:grpSpPr>
            <p:grpSp>
              <p:nvGrpSpPr>
                <p:cNvPr id="13" name="Group 7"/>
                <p:cNvGrpSpPr/>
                <p:nvPr/>
              </p:nvGrpSpPr>
              <p:grpSpPr>
                <a:xfrm>
                  <a:off x="5334000" y="4267200"/>
                  <a:ext cx="1371600" cy="1371600"/>
                  <a:chOff x="1981200" y="3581400"/>
                  <a:chExt cx="1371600" cy="1371600"/>
                </a:xfrm>
              </p:grpSpPr>
              <p:sp>
                <p:nvSpPr>
                  <p:cNvPr id="9" name="Oval 8"/>
                  <p:cNvSpPr/>
                  <p:nvPr/>
                </p:nvSpPr>
                <p:spPr>
                  <a:xfrm>
                    <a:off x="1981200" y="3581400"/>
                    <a:ext cx="1371600" cy="1371600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" name="Oval 9"/>
                  <p:cNvSpPr/>
                  <p:nvPr/>
                </p:nvSpPr>
                <p:spPr>
                  <a:xfrm>
                    <a:off x="2362200" y="3581400"/>
                    <a:ext cx="609600" cy="152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" name="Oval 10"/>
                  <p:cNvSpPr/>
                  <p:nvPr/>
                </p:nvSpPr>
                <p:spPr>
                  <a:xfrm>
                    <a:off x="2514600" y="3581400"/>
                    <a:ext cx="304800" cy="76200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11269" name="Picture 5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5410200" y="5257800"/>
                  <a:ext cx="1190625" cy="4191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1143000" y="2209800"/>
                <a:ext cx="4724400" cy="1828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6200000" flipV="1">
                <a:off x="3162301" y="2019300"/>
                <a:ext cx="4572000" cy="205739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799" y="104775"/>
            <a:ext cx="3281363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Oval 21"/>
          <p:cNvSpPr/>
          <p:nvPr/>
        </p:nvSpPr>
        <p:spPr>
          <a:xfrm>
            <a:off x="3276600" y="6019800"/>
            <a:ext cx="2590800" cy="7620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rot="10800000" flipV="1">
            <a:off x="5410200" y="5867400"/>
            <a:ext cx="990600" cy="381000"/>
          </a:xfrm>
          <a:prstGeom prst="straightConnector1">
            <a:avLst/>
          </a:prstGeom>
          <a:ln w="2222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248400" y="55742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Occipital Lobe</a:t>
            </a:r>
            <a:endParaRPr lang="en-US" b="1" dirty="0"/>
          </a:p>
        </p:txBody>
      </p:sp>
      <p:pic>
        <p:nvPicPr>
          <p:cNvPr id="24" name="Picture 2" descr="http://t0.gstatic.com/images?q=tbn:vPtMrajPSHIR6M:http://tulane.edu/alumni/club/images/baseball_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2819400"/>
            <a:ext cx="342901" cy="342901"/>
          </a:xfrm>
          <a:prstGeom prst="rect">
            <a:avLst/>
          </a:prstGeom>
          <a:noFill/>
        </p:spPr>
      </p:pic>
      <p:pic>
        <p:nvPicPr>
          <p:cNvPr id="25" name="Picture 2" descr="http://t0.gstatic.com/images?q=tbn:vPtMrajPSHIR6M:http://tulane.edu/alumni/club/images/baseball_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2895600"/>
            <a:ext cx="342901" cy="342901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457200" y="838200"/>
            <a:ext cx="259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The visual input is passed from each retina to the brain via neurons that make up the optic nerve.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So far the visual input from each retina is kept separate.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6553200" y="3429000"/>
            <a:ext cx="228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The primary destination of visual input is the Occipital lobe, located in the back of the brain.</a:t>
            </a:r>
            <a:endParaRPr lang="en-US" sz="2000" dirty="0"/>
          </a:p>
        </p:txBody>
      </p:sp>
    </p:spTree>
  </p:cSld>
  <p:clrMapOvr>
    <a:masterClrMapping/>
  </p:clrMapOvr>
  <p:transition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022E-7 C -0.00226 0.00925 -0.00538 0.01549 -0.01129 0.02058 C -0.01215 0.02243 -0.01268 0.02497 -0.01406 0.02636 C -0.01528 0.02752 -0.01736 0.02682 -0.0184 0.02821 C -0.02083 0.03122 -0.02205 0.03561 -0.02396 0.03931 C -0.0257 0.04255 -0.02969 0.04186 -0.03247 0.04324 C -0.03889 0.04625 -0.04323 0.04348 -0.04931 0.04879 C -0.05347 0.0525 -0.0559 0.05596 -0.06059 0.05805 C -0.06736 0.06753 -0.07518 0.07007 -0.08177 0.07886 C -0.08663 0.09852 -0.08993 0.11424 -0.09149 0.13506 C -0.09028 0.18501 -0.08802 0.22317 -0.07882 0.27012 C -0.07639 0.28214 -0.0757 0.29509 -0.07049 0.30573 C -0.06927 0.31753 -0.06754 0.32655 -0.06476 0.33765 C -0.06458 0.33811 -0.05799 0.35152 -0.05643 0.35453 C -0.05538 0.35638 -0.05347 0.36031 -0.05347 0.36031 C -0.05295 0.36216 -0.05278 0.36401 -0.05208 0.36586 C -0.05139 0.36794 -0.05 0.36933 -0.04931 0.37141 C -0.04566 0.38321 -0.04271 0.39824 -0.0408 0.41096 C -0.04132 0.42345 -0.0408 0.43594 -0.04219 0.44842 C -0.04236 0.45027 -0.04445 0.45051 -0.04514 0.45213 C -0.04601 0.45444 -0.04566 0.45744 -0.04653 0.45976 C -0.04879 0.46577 -0.05208 0.47086 -0.05486 0.47664 C -0.05643 0.47988 -0.06059 0.47918 -0.06337 0.48034 C -0.06493 0.48103 -0.06597 0.48311 -0.06754 0.48404 C -0.07031 0.48566 -0.07604 0.48774 -0.07604 0.48774 C -0.08073 0.49745 -0.08403 0.49537 -0.09306 0.49537 " pathEditMode="relative" ptsTypes="fffffffffffffffffffffffffA">
                                      <p:cBhvr>
                                        <p:cTn id="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1.11008E-6 C 0.00086 0.00509 0.00538 0.02104 0.0085 0.02428 C 0.00972 0.02544 0.01128 0.02544 0.01267 0.02613 C 0.01319 0.02706 0.01753 0.0333 0.0184 0.03376 C 0.02725 0.03955 0.04201 0.04232 0.05208 0.04695 C 0.06128 0.05111 0.05086 0.04625 0.06336 0.05065 C 0.06631 0.05157 0.07187 0.05435 0.07187 0.05435 C 0.07517 0.06082 0.0809 0.06591 0.08315 0.07308 C 0.08558 0.08071 0.08732 0.0895 0.08871 0.09759 C 0.08819 0.10823 0.08836 0.11887 0.08732 0.12928 C 0.08663 0.13668 0.08315 0.14616 0.08177 0.15379 C 0.08124 0.17438 0.08124 0.19519 0.08038 0.21577 C 0.0802 0.22063 0.07777 0.23011 0.07604 0.2345 C 0.07447 0.23844 0.07048 0.24561 0.07048 0.24561 C 0.0684 0.25439 0.06805 0.26018 0.06336 0.26642 C 0.06284 0.26827 0.06267 0.27012 0.06197 0.27197 C 0.06128 0.27405 0.05989 0.27544 0.0592 0.27752 C 0.05694 0.28492 0.05798 0.28885 0.05347 0.2944 C 0.05173 0.30805 0.04826 0.32077 0.04513 0.33395 C 0.04392 0.33881 0.04079 0.34251 0.0394 0.34713 C 0.03854 0.34968 0.03628 0.35985 0.03524 0.36401 C 0.03472 0.36586 0.03385 0.36956 0.03385 0.36956 C 0.03454 0.38807 0.03246 0.41166 0.04374 0.42576 C 0.04687 0.43871 0.04895 0.44635 0.05642 0.45583 C 0.05885 0.46577 0.05572 0.45837 0.06336 0.46346 C 0.06458 0.46438 0.0651 0.46623 0.06631 0.46716 C 0.06909 0.46924 0.07708 0.4704 0.07899 0.47086 C 0.08194 0.47225 0.08437 0.47502 0.08732 0.47641 C 0.09253 0.47872 0.09635 0.47826 0.10138 0.47826 " pathEditMode="relative" ptsTypes="ffffffffffffffffffffffffffffA">
                                      <p:cBhvr>
                                        <p:cTn id="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3.gstatic.com/images?q=tbn:wdBXyk6pEzTKhM:http://www.mdaillustration.com/Images/Med_Brain_big_%2520(9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3581400" cy="35814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3657600" y="381001"/>
            <a:ext cx="3810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Biocular</a:t>
            </a:r>
            <a:r>
              <a:rPr lang="en-US" sz="2000" b="1" dirty="0" smtClean="0"/>
              <a:t> Neurons </a:t>
            </a:r>
            <a:r>
              <a:rPr lang="en-US" sz="2000" dirty="0" smtClean="0"/>
              <a:t>are found in the Occipital lobe.</a:t>
            </a:r>
            <a:endParaRPr lang="en-US" sz="2000" b="1" dirty="0"/>
          </a:p>
        </p:txBody>
      </p:sp>
      <p:sp>
        <p:nvSpPr>
          <p:cNvPr id="23" name="Oval 22"/>
          <p:cNvSpPr/>
          <p:nvPr/>
        </p:nvSpPr>
        <p:spPr>
          <a:xfrm>
            <a:off x="381000" y="3048000"/>
            <a:ext cx="2590800" cy="7620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438400" y="3657600"/>
            <a:ext cx="2362200" cy="533400"/>
          </a:xfrm>
          <a:prstGeom prst="straightConnector1">
            <a:avLst/>
          </a:prstGeom>
          <a:ln w="444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172200" y="365760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http://t0.gstatic.com/images?q=tbn:vPtMrajPSHIR6M:http://tulane.edu/alumni/club/images/baseball_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3124200"/>
            <a:ext cx="342901" cy="342901"/>
          </a:xfrm>
          <a:prstGeom prst="rect">
            <a:avLst/>
          </a:prstGeom>
          <a:noFill/>
        </p:spPr>
      </p:pic>
      <p:pic>
        <p:nvPicPr>
          <p:cNvPr id="11" name="Picture 2" descr="http://t0.gstatic.com/images?q=tbn:vPtMrajPSHIR6M:http://tulane.edu/alumni/club/images/baseball_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3124200"/>
            <a:ext cx="342901" cy="342901"/>
          </a:xfrm>
          <a:prstGeom prst="rect">
            <a:avLst/>
          </a:prstGeom>
          <a:noFill/>
        </p:spPr>
      </p:pic>
      <p:sp>
        <p:nvSpPr>
          <p:cNvPr id="12" name="Oval 11"/>
          <p:cNvSpPr/>
          <p:nvPr/>
        </p:nvSpPr>
        <p:spPr>
          <a:xfrm>
            <a:off x="5410200" y="13716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086600" y="12954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http://t0.gstatic.com/images?q=tbn:vPtMrajPSHIR6M:http://tulane.edu/alumni/club/images/baseball_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1485899"/>
            <a:ext cx="342901" cy="342901"/>
          </a:xfrm>
          <a:prstGeom prst="rect">
            <a:avLst/>
          </a:prstGeom>
          <a:noFill/>
        </p:spPr>
      </p:pic>
      <p:pic>
        <p:nvPicPr>
          <p:cNvPr id="15" name="Picture 2" descr="http://t0.gstatic.com/images?q=tbn:vPtMrajPSHIR6M:http://tulane.edu/alumni/club/images/baseball_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1447800"/>
            <a:ext cx="342901" cy="342901"/>
          </a:xfrm>
          <a:prstGeom prst="rect">
            <a:avLst/>
          </a:prstGeom>
          <a:noFill/>
        </p:spPr>
      </p:pic>
      <p:grpSp>
        <p:nvGrpSpPr>
          <p:cNvPr id="36" name="Group 35"/>
          <p:cNvGrpSpPr/>
          <p:nvPr/>
        </p:nvGrpSpPr>
        <p:grpSpPr>
          <a:xfrm>
            <a:off x="5676900" y="1905000"/>
            <a:ext cx="723900" cy="1828800"/>
            <a:chOff x="5676900" y="1905000"/>
            <a:chExt cx="723900" cy="1828800"/>
          </a:xfrm>
        </p:grpSpPr>
        <p:cxnSp>
          <p:nvCxnSpPr>
            <p:cNvPr id="17" name="Straight Connector 16"/>
            <p:cNvCxnSpPr/>
            <p:nvPr/>
          </p:nvCxnSpPr>
          <p:spPr>
            <a:xfrm rot="16200000" flipH="1">
              <a:off x="5086350" y="2495550"/>
              <a:ext cx="1752600" cy="5715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172200" y="3581400"/>
              <a:ext cx="228600" cy="1524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6705600" y="1828800"/>
            <a:ext cx="647700" cy="1828800"/>
            <a:chOff x="6705600" y="1828800"/>
            <a:chExt cx="647700" cy="1828800"/>
          </a:xfrm>
        </p:grpSpPr>
        <p:cxnSp>
          <p:nvCxnSpPr>
            <p:cNvPr id="27" name="Straight Connector 26"/>
            <p:cNvCxnSpPr>
              <a:stCxn id="13" idx="4"/>
            </p:cNvCxnSpPr>
            <p:nvPr/>
          </p:nvCxnSpPr>
          <p:spPr>
            <a:xfrm rot="5400000">
              <a:off x="6229350" y="2457450"/>
              <a:ext cx="1752600" cy="4953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705600" y="3505200"/>
              <a:ext cx="304800" cy="1524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685800" y="4267200"/>
            <a:ext cx="403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These neurons </a:t>
            </a:r>
            <a:r>
              <a:rPr lang="en-US" sz="2000" dirty="0" smtClean="0"/>
              <a:t>receive axonal connections from both </a:t>
            </a:r>
            <a:r>
              <a:rPr lang="en-US" sz="2000" dirty="0" err="1" smtClean="0"/>
              <a:t>retinae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The amount of difference between where the image fell on each retina is compared by the binocular neuron (i.e. computation of “</a:t>
            </a:r>
            <a:r>
              <a:rPr lang="en-US" sz="2000" b="1" dirty="0" smtClean="0"/>
              <a:t>degrees of disparity</a:t>
            </a:r>
            <a:r>
              <a:rPr lang="en-US" sz="2000" dirty="0" smtClean="0"/>
              <a:t>”).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3733800" y="16002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Retinal inputs</a:t>
            </a:r>
            <a:endParaRPr lang="en-US" sz="16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162800" y="3810000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Binocular neuron</a:t>
            </a:r>
            <a:endParaRPr lang="en-US" sz="1600" b="1" dirty="0"/>
          </a:p>
        </p:txBody>
      </p:sp>
      <p:grpSp>
        <p:nvGrpSpPr>
          <p:cNvPr id="40" name="Group 39"/>
          <p:cNvGrpSpPr/>
          <p:nvPr/>
        </p:nvGrpSpPr>
        <p:grpSpPr>
          <a:xfrm>
            <a:off x="6400800" y="4572000"/>
            <a:ext cx="2895600" cy="2105025"/>
            <a:chOff x="6337300" y="4572000"/>
            <a:chExt cx="2882900" cy="2105025"/>
          </a:xfrm>
        </p:grpSpPr>
        <p:pic>
          <p:nvPicPr>
            <p:cNvPr id="1028" name="Picture 4" descr="http://www.culham.ac.uk/sg/cheshire/images/bubble_thought_l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0800000">
              <a:off x="6337300" y="4572000"/>
              <a:ext cx="2806700" cy="2105025"/>
            </a:xfrm>
            <a:prstGeom prst="rect">
              <a:avLst/>
            </a:prstGeom>
            <a:noFill/>
          </p:spPr>
        </p:pic>
        <p:sp>
          <p:nvSpPr>
            <p:cNvPr id="39" name="TextBox 38"/>
            <p:cNvSpPr txBox="1"/>
            <p:nvPr/>
          </p:nvSpPr>
          <p:spPr>
            <a:xfrm>
              <a:off x="6477000" y="5257800"/>
              <a:ext cx="2743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X + Y - Z</a:t>
              </a:r>
              <a:r>
                <a:rPr lang="en-US" sz="2400" baseline="30000" dirty="0" smtClean="0"/>
                <a:t>2 </a:t>
              </a:r>
              <a:r>
                <a:rPr lang="en-US" sz="2400" dirty="0" smtClean="0"/>
                <a:t>= Degrees of disparity</a:t>
              </a:r>
              <a:r>
                <a:rPr lang="en-US" sz="3000" b="1" dirty="0" smtClean="0"/>
                <a:t>???</a:t>
              </a:r>
              <a:r>
                <a:rPr lang="en-US" sz="3000" dirty="0" smtClean="0"/>
                <a:t>  </a:t>
              </a:r>
              <a:endParaRPr lang="en-US" sz="3000" dirty="0"/>
            </a:p>
          </p:txBody>
        </p:sp>
      </p:grpSp>
    </p:spTree>
  </p:cSld>
  <p:clrMapOvr>
    <a:masterClrMapping/>
  </p:clrMapOvr>
  <p:transition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0278 L 0.09792 0.38021 " pathEditMode="relative" rAng="0" ptsTypes="AA">
                                      <p:cBhvr>
                                        <p:cTn id="3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18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69195E-6 L -0.08541 0.38576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1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85950"/>
            <a:ext cx="605790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14400" y="168295"/>
            <a:ext cx="7239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Binocular neurons in the Occipital lobe are tuned to specific degrees of disparity between retinal inputs.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Some fire action potentials when the baseball is far away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Some fire action potentials when the ball is close 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705600" y="5105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“Far” binocular neurons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53340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b="1" dirty="0" smtClean="0"/>
              <a:t>Near” binocular neurons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905000" y="5257800"/>
            <a:ext cx="13716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5638800" y="5181600"/>
            <a:ext cx="10668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4400"/>
            <a:ext cx="3486150" cy="343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743200"/>
            <a:ext cx="3563480" cy="350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" y="235803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Pitch first thrown = ball is far from batter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19050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</a:t>
            </a:r>
            <a:r>
              <a:rPr lang="en-US" sz="2400" b="1" dirty="0" smtClean="0"/>
              <a:t>all reaches home plate = is near to batter</a:t>
            </a:r>
            <a:endParaRPr lang="en-US" sz="2400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276600" y="3200400"/>
            <a:ext cx="2667000" cy="1066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457200" y="4343400"/>
            <a:ext cx="3429000" cy="1905000"/>
            <a:chOff x="304800" y="4114800"/>
            <a:chExt cx="3429000" cy="1905000"/>
          </a:xfrm>
        </p:grpSpPr>
        <p:sp>
          <p:nvSpPr>
            <p:cNvPr id="13" name="5-Point Star 12"/>
            <p:cNvSpPr/>
            <p:nvPr/>
          </p:nvSpPr>
          <p:spPr>
            <a:xfrm>
              <a:off x="304800" y="4114800"/>
              <a:ext cx="3200400" cy="1905000"/>
            </a:xfrm>
            <a:prstGeom prst="star5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0600" y="4800600"/>
              <a:ext cx="2743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2000" dirty="0" smtClean="0"/>
                <a:t>More </a:t>
              </a:r>
              <a:r>
                <a:rPr lang="en-US" sz="2000" b="1" dirty="0" smtClean="0"/>
                <a:t>far binocular </a:t>
              </a:r>
              <a:r>
                <a:rPr lang="en-US" sz="2000" dirty="0" smtClean="0"/>
                <a:t>neurons fire!</a:t>
              </a:r>
              <a:endParaRPr lang="en-US" sz="20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876800" y="228600"/>
            <a:ext cx="3429000" cy="1752600"/>
            <a:chOff x="4876800" y="381000"/>
            <a:chExt cx="3429000" cy="1752600"/>
          </a:xfrm>
        </p:grpSpPr>
        <p:sp>
          <p:nvSpPr>
            <p:cNvPr id="11" name="5-Point Star 10"/>
            <p:cNvSpPr/>
            <p:nvPr/>
          </p:nvSpPr>
          <p:spPr>
            <a:xfrm>
              <a:off x="4876800" y="381000"/>
              <a:ext cx="3200400" cy="1752600"/>
            </a:xfrm>
            <a:prstGeom prst="star5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62600" y="990600"/>
              <a:ext cx="2743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2000" dirty="0" smtClean="0"/>
                <a:t>More </a:t>
              </a:r>
              <a:r>
                <a:rPr lang="en-US" sz="2000" b="1" dirty="0" smtClean="0"/>
                <a:t>near binocular </a:t>
              </a:r>
              <a:r>
                <a:rPr lang="en-US" sz="2000" dirty="0" smtClean="0"/>
                <a:t>neurons fire!</a:t>
              </a:r>
              <a:endParaRPr lang="en-US" sz="2000" dirty="0"/>
            </a:p>
          </p:txBody>
        </p:sp>
      </p:grpSp>
    </p:spTree>
  </p:cSld>
  <p:clrMapOvr>
    <a:masterClrMapping/>
  </p:clrMapOvr>
  <p:transition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447800"/>
            <a:ext cx="5233987" cy="4933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http://www.best-of-web.com/_images/070813-120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791200" y="5153438"/>
            <a:ext cx="762000" cy="828261"/>
          </a:xfrm>
          <a:prstGeom prst="rect">
            <a:avLst/>
          </a:prstGeom>
          <a:noFill/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838200"/>
            <a:ext cx="298132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t0.gstatic.com/images?q=tbn:vPtMrajPSHIR6M:http://tulane.edu/alumni/club/images/baseball_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3505200"/>
            <a:ext cx="342901" cy="34290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066166" y="2743200"/>
            <a:ext cx="4011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</a:rPr>
              <a:t>HOMERUN!!!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1400" y="2286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Stereoscopic vision relies on our ability to see with and coordinate both our eyes!</a:t>
            </a:r>
            <a:endParaRPr lang="en-US" sz="2400" dirty="0"/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94444E-6 1.85014E-8 C 0.00434 -0.01642 -0.00347 0.01018 0.01129 -0.01873 C 0.01233 -0.02058 0.01285 -0.02312 0.01424 -0.02451 C 0.0158 -0.0259 0.01788 -0.02567 0.01979 -0.02636 C 0.02448 -0.03052 0.02917 -0.03145 0.03386 -0.03561 C 0.03733 -0.04532 0.0415 -0.05411 0.04514 -0.06383 C 0.04722 -0.06938 0.04549 -0.07007 0.04931 -0.07516 C 0.05365 -0.08094 0.06476 -0.08556 0.07049 -0.08834 C 0.07361 -0.09389 0.07674 -0.09828 0.08038 -0.10337 C 0.08264 -0.11216 0.08559 -0.11517 0.09028 -0.1221 C 0.10018 -0.13691 0.10938 -0.15124 0.11979 -0.16512 C 0.12309 -0.179 0.1184 -0.16327 0.12535 -0.1746 C 0.12622 -0.17622 0.12604 -0.17853 0.12691 -0.18015 C 0.12795 -0.18223 0.12969 -0.18385 0.13108 -0.1857 C 0.13507 -0.1968 0.14028 -0.20328 0.14792 -0.21022 C 0.14965 -0.21346 0.15209 -0.216 0.15365 -0.21947 C 0.15452 -0.22109 0.15417 -0.22363 0.15504 -0.22525 C 0.15886 -0.23311 0.1665 -0.24375 0.17188 -0.24953 C 0.17396 -0.25185 0.17604 -0.25439 0.17761 -0.25716 C 0.17969 -0.26063 0.18316 -0.26827 0.18316 -0.26827 C 0.1757 -0.27197 0.17309 -0.27798 0.16771 -0.28515 C 0.16493 -0.29648 0.15799 -0.30781 0.14931 -0.31151 C 0.14219 -0.31868 0.13472 -0.32585 0.12969 -0.3358 C 0.12795 -0.3432 0.12379 -0.34921 0.11979 -0.35476 C 0.11528 -0.3728 0.11094 -0.39246 0.09861 -0.40356 C 0.09531 -0.41026 0.09236 -0.41049 0.08733 -0.41466 C 0.08299 -0.42368 0.07622 -0.43038 0.07188 -0.43917 C 0.06302 -0.45675 0.0717 -0.44357 0.06493 -0.45975 C 0.06372 -0.46253 0.06181 -0.46461 0.06059 -0.46716 C 0.05625 -0.47641 0.05799 -0.48543 0.0507 -0.49167 C 0.04775 -0.5037 0.03802 -0.50393 0.02969 -0.5067 C 0.02674 -0.50763 0.02118 -0.5104 0.02118 -0.5104 C 0.01528 -0.5222 0.00903 -0.53052 -1.94444E-6 -0.53862 C -0.00139 -0.53977 -0.0026 -0.54162 -0.00416 -0.54232 C -0.00694 -0.54347 -0.01267 -0.54602 -0.01267 -0.54602 C -0.02083 -0.54417 -0.02812 -0.54301 -0.03507 -0.53677 C -0.03889 -0.52937 -0.03732 -0.52636 -0.04357 -0.52358 C -0.04913 -0.51572 -0.0559 -0.51341 -0.06198 -0.5067 C -0.071 -0.49676 -0.06076 -0.50439 -0.0717 -0.49722 C -0.07725 -0.48311 -0.08385 -0.48334 -0.09149 -0.47294 C -0.10573 -0.45351 -0.11371 -0.43686 -0.13507 -0.42969 C -0.13802 -0.42414 -0.14184 -0.42183 -0.14496 -0.41651 C -0.14687 -0.41327 -0.14739 -0.40864 -0.1493 -0.40541 C -0.1559 -0.39407 -0.15573 -0.39523 -0.16337 -0.39037 C -0.17014 -0.38089 -0.17916 -0.37534 -0.18576 -0.36586 C -0.18785 -0.35869 -0.18871 -0.35545 -0.19427 -0.35268 C -0.19878 -0.34458 -0.20469 -0.34111 -0.20972 -0.33395 C -0.21163 -0.32654 -0.21354 -0.31914 -0.21545 -0.31151 C -0.21632 -0.30781 -0.2158 -0.30249 -0.21823 -0.30018 C -0.221 -0.29787 -0.22326 -0.29625 -0.22535 -0.29278 C -0.22916 -0.28677 -0.23055 -0.28399 -0.23646 -0.28145 C -0.24375 -0.2722 -0.24114 -0.2648 -0.23229 -0.26087 C -0.22448 -0.253 -0.21996 -0.24236 -0.21111 -0.23658 C -0.20764 -0.23173 -0.2033 -0.22872 -0.2 -0.2234 C -0.19896 -0.22155 -0.19791 -0.2197 -0.19705 -0.21762 C -0.196 -0.21531 -0.19566 -0.2123 -0.19427 -0.21022 C -0.19323 -0.2086 -0.19132 -0.2079 -0.1901 -0.20652 C -0.18611 -0.20212 -0.18455 -0.19727 -0.18021 -0.19333 C -0.17778 -0.18362 -0.17708 -0.17969 -0.1717 -0.17275 C -0.16684 -0.15934 -0.15642 -0.14662 -0.14774 -0.13714 C -0.14462 -0.13367 -0.14114 -0.12534 -0.13941 -0.1221 C -0.13611 -0.11563 -0.12135 -0.10592 -0.11545 -0.10337 C -0.1085 -0.09713 -0.10764 -0.08487 -0.10139 -0.07701 C -0.10035 -0.07585 -0.0993 -0.07469 -0.09844 -0.07331 C -0.09739 -0.07146 -0.09687 -0.06914 -0.09566 -0.06753 C -0.08489 -0.05296 -0.0717 -0.03769 -0.05625 -0.03376 C -0.05278 -0.02682 -0.04809 -0.02173 -0.04219 -0.01873 C -0.03975 -0.01572 -0.0375 -0.01248 -0.03507 -0.00948 C -0.03385 -0.00786 -0.03229 -0.00393 -0.03229 -0.00393 " pathEditMode="relative" ptsTypes="ffffffffffffffffffffffffffffffffffffffffffffffffffffffffffffffffffffA">
                                      <p:cBhvr>
                                        <p:cTn id="17" dur="5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500"/>
                            </p:stCondLst>
                            <p:childTnLst>
                              <p:par>
                                <p:cTn id="23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383</Words>
  <Application>Microsoft Office PowerPoint</Application>
  <PresentationFormat>On-screen Show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What is Stereopsis?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Monocular Depth Perception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Melissa Rae Mackley</dc:creator>
  <cp:lastModifiedBy>Melissa Rae Mackley</cp:lastModifiedBy>
  <cp:revision>5</cp:revision>
  <dcterms:created xsi:type="dcterms:W3CDTF">2010-04-28T19:10:47Z</dcterms:created>
  <dcterms:modified xsi:type="dcterms:W3CDTF">2010-05-14T20:52:20Z</dcterms:modified>
</cp:coreProperties>
</file>